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83" r:id="rId6"/>
    <p:sldId id="260" r:id="rId7"/>
    <p:sldId id="281" r:id="rId8"/>
    <p:sldId id="261" r:id="rId9"/>
    <p:sldId id="262" r:id="rId10"/>
    <p:sldId id="270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99" r:id="rId21"/>
    <p:sldId id="287" r:id="rId22"/>
    <p:sldId id="288" r:id="rId23"/>
    <p:sldId id="289" r:id="rId24"/>
    <p:sldId id="290" r:id="rId25"/>
    <p:sldId id="293" r:id="rId26"/>
    <p:sldId id="294" r:id="rId27"/>
    <p:sldId id="295" r:id="rId28"/>
    <p:sldId id="296" r:id="rId29"/>
    <p:sldId id="297" r:id="rId30"/>
    <p:sldId id="298" r:id="rId31"/>
    <p:sldId id="273" r:id="rId32"/>
    <p:sldId id="274" r:id="rId33"/>
    <p:sldId id="275" r:id="rId34"/>
    <p:sldId id="291" r:id="rId35"/>
    <p:sldId id="276" r:id="rId36"/>
    <p:sldId id="277" r:id="rId37"/>
    <p:sldId id="300" r:id="rId38"/>
    <p:sldId id="285" r:id="rId39"/>
    <p:sldId id="284" r:id="rId40"/>
    <p:sldId id="292" r:id="rId41"/>
    <p:sldId id="278" r:id="rId42"/>
    <p:sldId id="279" r:id="rId43"/>
    <p:sldId id="280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tRrxNTnyh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DJUIgV7t8C0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4846600" cy="2677648"/>
          </a:xfrm>
        </p:spPr>
        <p:txBody>
          <a:bodyPr/>
          <a:lstStyle/>
          <a:p>
            <a:r>
              <a:rPr lang="en-US" dirty="0" smtClean="0"/>
              <a:t>Stress Management 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 </a:t>
            </a:r>
            <a:endParaRPr lang="en-US" dirty="0"/>
          </a:p>
        </p:txBody>
      </p:sp>
      <p:pic>
        <p:nvPicPr>
          <p:cNvPr id="1026" name="Picture 2" descr="Image result for stress management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984" y="1433171"/>
            <a:ext cx="3978297" cy="420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87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311018" cy="186546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Describe 4 things ( 1 for each)  that happen to your physical, mental, emotional, and social health when you are under distress.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003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to Stressors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b="1" dirty="0" smtClean="0"/>
              <a:t>Stress Response  [ Fight or Flight </a:t>
            </a:r>
            <a:r>
              <a:rPr lang="en-US" sz="2400" b="1" dirty="0"/>
              <a:t>] </a:t>
            </a:r>
            <a:r>
              <a:rPr lang="en-US" sz="2400" b="1" dirty="0" smtClean="0">
                <a:hlinkClick r:id="rId2"/>
              </a:rPr>
              <a:t>–</a:t>
            </a:r>
            <a:r>
              <a:rPr lang="en-US" sz="2400" b="1" dirty="0" smtClean="0"/>
              <a:t> Body’s reaction to a stressor </a:t>
            </a:r>
          </a:p>
          <a:p>
            <a:r>
              <a:rPr lang="en-US" sz="2400" b="1" dirty="0" smtClean="0">
                <a:hlinkClick r:id="rId2"/>
              </a:rPr>
              <a:t>https</a:t>
            </a:r>
            <a:r>
              <a:rPr lang="en-US" sz="2400" b="1" dirty="0">
                <a:hlinkClick r:id="rId2"/>
              </a:rPr>
              <a:t>://</a:t>
            </a:r>
            <a:r>
              <a:rPr lang="en-US" sz="2400" b="1" dirty="0" smtClean="0">
                <a:hlinkClick r:id="rId2"/>
              </a:rPr>
              <a:t>www.youtube.com/watch?v=mtRrxNTnyh8</a:t>
            </a:r>
            <a:endParaRPr lang="en-US" sz="2400" b="1" dirty="0" smtClean="0"/>
          </a:p>
          <a:p>
            <a:r>
              <a:rPr lang="en-US" sz="2400" dirty="0" smtClean="0"/>
              <a:t>When under stress… </a:t>
            </a:r>
          </a:p>
          <a:p>
            <a:pPr lvl="1"/>
            <a:r>
              <a:rPr lang="en-US" sz="2000" dirty="0" smtClean="0"/>
              <a:t>More blood goes to the brain </a:t>
            </a:r>
          </a:p>
          <a:p>
            <a:pPr lvl="1"/>
            <a:r>
              <a:rPr lang="en-US" sz="2000" dirty="0" smtClean="0"/>
              <a:t>Hearing and vision sharpen </a:t>
            </a:r>
          </a:p>
          <a:p>
            <a:pPr lvl="1"/>
            <a:r>
              <a:rPr lang="en-US" sz="2000" dirty="0" smtClean="0"/>
              <a:t>Breathing speeds up </a:t>
            </a:r>
          </a:p>
          <a:p>
            <a:pPr lvl="1"/>
            <a:r>
              <a:rPr lang="en-US" sz="2000" dirty="0" smtClean="0"/>
              <a:t>Heart beats faster and harder </a:t>
            </a:r>
          </a:p>
          <a:p>
            <a:pPr lvl="1"/>
            <a:r>
              <a:rPr lang="en-US" sz="2000" dirty="0" smtClean="0"/>
              <a:t>Epinephrine release gives an energy boost </a:t>
            </a:r>
          </a:p>
          <a:p>
            <a:pPr lvl="1"/>
            <a:r>
              <a:rPr lang="en-US" sz="2000" dirty="0" smtClean="0"/>
              <a:t>More blood goes to the arms and legs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72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Epinephrine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/>
              <a:t>Epinephrine </a:t>
            </a:r>
          </a:p>
          <a:p>
            <a:pPr lvl="1"/>
            <a:r>
              <a:rPr lang="en-US" sz="2800" i="1" dirty="0" smtClean="0"/>
              <a:t>Stress hormone that increases your level of sugar in blood and directs the “fight or flight “ response </a:t>
            </a:r>
          </a:p>
          <a:p>
            <a:r>
              <a:rPr lang="en-US" sz="3200" b="1" dirty="0" smtClean="0"/>
              <a:t>Hormone </a:t>
            </a:r>
          </a:p>
          <a:p>
            <a:pPr lvl="1"/>
            <a:r>
              <a:rPr lang="en-US" sz="2800" i="1" dirty="0" smtClean="0"/>
              <a:t>A chemical substance produced by glands that serves as a messenger within your body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-Term Responses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Power Surge </a:t>
            </a:r>
          </a:p>
          <a:p>
            <a:pPr lvl="1"/>
            <a:r>
              <a:rPr lang="en-US" sz="2400" dirty="0" smtClean="0"/>
              <a:t>Burn off extra energy </a:t>
            </a:r>
          </a:p>
          <a:p>
            <a:pPr lvl="1"/>
            <a:r>
              <a:rPr lang="en-US" sz="2400" dirty="0" smtClean="0"/>
              <a:t>Body returns to normal </a:t>
            </a:r>
          </a:p>
          <a:p>
            <a:pPr lvl="1"/>
            <a:r>
              <a:rPr lang="en-US" sz="2400" dirty="0" smtClean="0"/>
              <a:t>Feel more relaxed </a:t>
            </a:r>
          </a:p>
          <a:p>
            <a:pPr lvl="1"/>
            <a:r>
              <a:rPr lang="en-US" sz="2400" dirty="0" smtClean="0"/>
              <a:t>Body only handles it for a short period of time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** Let your body recover from all the stress **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2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Lasting Effects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Fatigue </a:t>
            </a:r>
          </a:p>
          <a:p>
            <a:pPr lvl="1"/>
            <a:r>
              <a:rPr lang="en-US" sz="2000" dirty="0" smtClean="0"/>
              <a:t>Is a feeling of extreme tiredness </a:t>
            </a:r>
          </a:p>
          <a:p>
            <a:r>
              <a:rPr lang="en-US" sz="2400" dirty="0" smtClean="0"/>
              <a:t>Mental  Fatigue </a:t>
            </a:r>
          </a:p>
          <a:p>
            <a:pPr lvl="1"/>
            <a:r>
              <a:rPr lang="en-US" sz="2000" dirty="0" smtClean="0"/>
              <a:t>Feel tired all over all the time </a:t>
            </a:r>
          </a:p>
          <a:p>
            <a:pPr lvl="1"/>
            <a:r>
              <a:rPr lang="en-US" sz="2000" dirty="0" smtClean="0"/>
              <a:t>Lose energy </a:t>
            </a:r>
          </a:p>
          <a:p>
            <a:r>
              <a:rPr lang="en-US" sz="2400" dirty="0" smtClean="0"/>
              <a:t>Physical Fatigue  </a:t>
            </a:r>
          </a:p>
          <a:p>
            <a:pPr lvl="1"/>
            <a:r>
              <a:rPr lang="en-US" sz="2000" dirty="0" smtClean="0"/>
              <a:t>Body feels tired </a:t>
            </a:r>
          </a:p>
          <a:p>
            <a:endParaRPr lang="en-US" dirty="0"/>
          </a:p>
        </p:txBody>
      </p:sp>
      <p:pic>
        <p:nvPicPr>
          <p:cNvPr id="8194" name="Picture 2" descr="Image result for fatig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00" y="2603500"/>
            <a:ext cx="3617570" cy="38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97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Effects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Brain </a:t>
            </a:r>
            <a:endParaRPr lang="en-US" sz="2800" dirty="0"/>
          </a:p>
          <a:p>
            <a:r>
              <a:rPr lang="en-US" sz="2800" dirty="0" smtClean="0"/>
              <a:t>Heart </a:t>
            </a:r>
          </a:p>
          <a:p>
            <a:r>
              <a:rPr lang="en-US" sz="2800" dirty="0" smtClean="0"/>
              <a:t>Circulatory system </a:t>
            </a:r>
          </a:p>
          <a:p>
            <a:r>
              <a:rPr lang="en-US" sz="2800" dirty="0" smtClean="0"/>
              <a:t>Immune System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Digestive System </a:t>
            </a:r>
          </a:p>
          <a:p>
            <a:r>
              <a:rPr lang="en-US" sz="2800" dirty="0" smtClean="0"/>
              <a:t>Skin</a:t>
            </a:r>
            <a:endParaRPr lang="en-US" sz="2800" dirty="0"/>
          </a:p>
          <a:p>
            <a:r>
              <a:rPr lang="en-US" sz="2800" dirty="0" smtClean="0"/>
              <a:t>Weight</a:t>
            </a:r>
            <a:endParaRPr lang="en-US" sz="2800" dirty="0"/>
          </a:p>
          <a:p>
            <a:r>
              <a:rPr lang="en-US" sz="2800" dirty="0"/>
              <a:t>Other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&amp; Relationships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3069316" cy="34163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Bad decisions </a:t>
            </a:r>
          </a:p>
          <a:p>
            <a:r>
              <a:rPr lang="en-US" sz="2800" dirty="0" smtClean="0"/>
              <a:t>Inability to think clearly </a:t>
            </a:r>
          </a:p>
          <a:p>
            <a:r>
              <a:rPr lang="en-US" sz="2800" dirty="0" smtClean="0"/>
              <a:t>Emotional </a:t>
            </a:r>
            <a:endParaRPr lang="en-US" sz="2800" dirty="0"/>
          </a:p>
        </p:txBody>
      </p:sp>
      <p:pic>
        <p:nvPicPr>
          <p:cNvPr id="9218" name="Picture 2" descr="Image result for stress and relationshi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30" y="2603500"/>
            <a:ext cx="6644470" cy="374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52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Draw a picture of what you think of when you hear the words “ Defense Mechanism”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33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Defense Mechanisms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3159459"/>
            <a:ext cx="4704933" cy="218744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Defense Mechanism </a:t>
            </a:r>
          </a:p>
          <a:p>
            <a:pPr lvl="1"/>
            <a:r>
              <a:rPr lang="en-US" sz="2400" dirty="0" smtClean="0"/>
              <a:t>An automatic, short term behavior to cope with distress </a:t>
            </a:r>
          </a:p>
        </p:txBody>
      </p:sp>
      <p:pic>
        <p:nvPicPr>
          <p:cNvPr id="10242" name="Picture 2" descr="Image result for rocky balb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770" y="2815969"/>
            <a:ext cx="4147362" cy="25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2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 Mechanisms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5941305" cy="34163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 NOT make the stressor go away </a:t>
            </a:r>
          </a:p>
          <a:p>
            <a:r>
              <a:rPr lang="en-US" sz="2400" dirty="0" smtClean="0"/>
              <a:t>Temporary </a:t>
            </a:r>
          </a:p>
          <a:p>
            <a:r>
              <a:rPr lang="en-US" sz="2400" dirty="0" smtClean="0"/>
              <a:t>Easy way out </a:t>
            </a:r>
          </a:p>
          <a:p>
            <a:r>
              <a:rPr lang="en-US" sz="2400" dirty="0" smtClean="0"/>
              <a:t>Delay in having to deal with the stressor </a:t>
            </a:r>
          </a:p>
          <a:p>
            <a:r>
              <a:rPr lang="en-US" sz="2400" dirty="0" smtClean="0"/>
              <a:t>Finding other ways to deal with distress is better </a:t>
            </a:r>
            <a:endParaRPr lang="en-US" sz="2400" dirty="0"/>
          </a:p>
        </p:txBody>
      </p:sp>
      <p:pic>
        <p:nvPicPr>
          <p:cNvPr id="11266" name="Picture 2" descr="Image result for boxing ring cartoon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428" y="2158948"/>
            <a:ext cx="2694622" cy="269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boxing gloves cartoon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59" y="4065060"/>
            <a:ext cx="24384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List 10 items that cause stress in your life. Think about them, and rank them in order from most stressful to least stressful.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33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Defense Mechanisms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200" dirty="0"/>
              <a:t>1. Rationalization </a:t>
            </a:r>
          </a:p>
          <a:p>
            <a:pPr algn="ctr"/>
            <a:r>
              <a:rPr lang="en-US" sz="3200" dirty="0"/>
              <a:t>2. Displacement </a:t>
            </a:r>
          </a:p>
          <a:p>
            <a:pPr algn="ctr"/>
            <a:r>
              <a:rPr lang="en-US" sz="3200" dirty="0"/>
              <a:t>3. Repression </a:t>
            </a:r>
          </a:p>
          <a:p>
            <a:pPr algn="ctr"/>
            <a:r>
              <a:rPr lang="en-US" sz="3200" dirty="0"/>
              <a:t>4. Denial </a:t>
            </a:r>
          </a:p>
          <a:p>
            <a:pPr algn="ctr"/>
            <a:r>
              <a:rPr lang="en-US" sz="3200" dirty="0"/>
              <a:t>5. Projection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65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boss yells at a worker, who feels he cannot yell back, so he goes home yells at his wife and kicks the dog </a:t>
            </a:r>
          </a:p>
          <a:p>
            <a:r>
              <a:rPr lang="en-US" sz="3200" dirty="0" smtClean="0"/>
              <a:t>Defense Mechanism ___________________________________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360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When Jay backed his car into another car, he blames the other car and says that was the other drivers fault.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Defense Mechanism:___________________________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59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 trip and fall over in the street. I tell a passerby that I have been recently ill. </a:t>
            </a:r>
          </a:p>
          <a:p>
            <a:endParaRPr lang="en-US" sz="2800" dirty="0"/>
          </a:p>
          <a:p>
            <a:r>
              <a:rPr lang="en-US" sz="2800" dirty="0" smtClean="0"/>
              <a:t>Defense Mechanism ____________________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637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Bonnie is concerned about her boyfriend’s drinking problem. When she asks him about it, he says “ Don’t worry, I have everything under control. The boyfriend is using this</a:t>
            </a:r>
          </a:p>
          <a:p>
            <a:r>
              <a:rPr lang="en-US" altLang="en-US" sz="2800" dirty="0" smtClean="0"/>
              <a:t> Defense Mechanism 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A man has a phobia of spiders, but cannot remember the first time he was afraid of them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Defense Mechanism : ___________________________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44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teenager who is abused by her boyfriend later has no memory of the events, but has trouble forming relationships. </a:t>
            </a:r>
          </a:p>
          <a:p>
            <a:endParaRPr lang="en-US" sz="2800" dirty="0"/>
          </a:p>
          <a:p>
            <a:r>
              <a:rPr lang="en-US" sz="2800" dirty="0" smtClean="0"/>
              <a:t>Defense Mechanism ______________________________________________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28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teenager fails to get good enough results to get into a chosen university and then says he didn’t want to go there anyway.</a:t>
            </a:r>
          </a:p>
          <a:p>
            <a:endParaRPr lang="en-US" sz="2800" dirty="0"/>
          </a:p>
          <a:p>
            <a:r>
              <a:rPr lang="en-US" sz="2800" dirty="0" smtClean="0"/>
              <a:t>Defense Mechanism: _____________________________________________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85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8745" y="2551984"/>
            <a:ext cx="8825659" cy="34163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Reggie overheard what the team was calling him. He channeled his anger, and sacked the quarterback on the next play. </a:t>
            </a:r>
          </a:p>
          <a:p>
            <a:endParaRPr lang="en-US" sz="2800" dirty="0"/>
          </a:p>
          <a:p>
            <a:r>
              <a:rPr lang="en-US" sz="2800" dirty="0" smtClean="0"/>
              <a:t>Defense Mechanism _____________________________________________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31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 man hears his wife is dead, but continues to set the table for her. 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Defense Mechanism ______________________________________________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63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Stress?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/>
              <a:t>Stress</a:t>
            </a:r>
          </a:p>
          <a:p>
            <a:pPr lvl="1"/>
            <a:r>
              <a:rPr lang="en-US" sz="1800" i="1" dirty="0" smtClean="0"/>
              <a:t>Combination of a new or possibly threatening situation and your body’s natural response to the situation </a:t>
            </a:r>
          </a:p>
          <a:p>
            <a:r>
              <a:rPr lang="en-US" sz="2400" b="1" dirty="0" smtClean="0"/>
              <a:t>Stressor</a:t>
            </a:r>
          </a:p>
          <a:p>
            <a:pPr lvl="1"/>
            <a:r>
              <a:rPr lang="en-US" sz="1800" i="1" dirty="0" smtClean="0"/>
              <a:t>Anything that causes a stress response </a:t>
            </a:r>
          </a:p>
          <a:p>
            <a:pPr lvl="1"/>
            <a:r>
              <a:rPr lang="en-US" sz="1800" i="1" dirty="0" smtClean="0"/>
              <a:t>Physical, Emotional, Mental, or social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2050" name="Picture 2" descr="Image result for stres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316" y="2523005"/>
            <a:ext cx="3193297" cy="405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7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Charlie tripped over his own feet in class. When he got up, he accused the person next to him for tripping him. </a:t>
            </a:r>
          </a:p>
          <a:p>
            <a:endParaRPr lang="en-US" sz="2800" dirty="0"/>
          </a:p>
          <a:p>
            <a:r>
              <a:rPr lang="en-US" sz="2800" dirty="0" smtClean="0"/>
              <a:t>Defense Mechanism _____________________________________________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02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24" y="2968470"/>
            <a:ext cx="4981378" cy="28593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Name </a:t>
            </a:r>
            <a:r>
              <a:rPr lang="en-US" sz="3200" smtClean="0"/>
              <a:t>5 </a:t>
            </a:r>
            <a:r>
              <a:rPr lang="en-US" sz="3200" smtClean="0"/>
              <a:t>strategies</a:t>
            </a:r>
            <a:r>
              <a:rPr lang="en-US" sz="3200" dirty="0" smtClean="0"/>
              <a:t>/ techniques  that may reduce stress. </a:t>
            </a:r>
            <a:endParaRPr lang="en-US" sz="3200" dirty="0"/>
          </a:p>
        </p:txBody>
      </p:sp>
      <p:pic>
        <p:nvPicPr>
          <p:cNvPr id="1026" name="Picture 2" descr="Image result for reducing st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860" y="2678804"/>
            <a:ext cx="4564591" cy="343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91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Stress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5895" y="2732287"/>
            <a:ext cx="5310240" cy="34163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Stress Management </a:t>
            </a:r>
          </a:p>
          <a:p>
            <a:pPr lvl="1"/>
            <a:r>
              <a:rPr lang="en-US" sz="2400" i="1" dirty="0" smtClean="0"/>
              <a:t>Is the ability to handle stress in healthy ways </a:t>
            </a:r>
          </a:p>
          <a:p>
            <a:r>
              <a:rPr lang="en-US" sz="2800" dirty="0" smtClean="0"/>
              <a:t>Warning Signs </a:t>
            </a:r>
          </a:p>
          <a:p>
            <a:r>
              <a:rPr lang="en-US" sz="2800" dirty="0" smtClean="0"/>
              <a:t>Physical Signs </a:t>
            </a:r>
          </a:p>
          <a:p>
            <a:r>
              <a:rPr lang="en-US" sz="2800" dirty="0" smtClean="0"/>
              <a:t>Mental &amp; Emotional Signs </a:t>
            </a:r>
          </a:p>
        </p:txBody>
      </p:sp>
      <p:pic>
        <p:nvPicPr>
          <p:cNvPr id="13316" name="Picture 4" descr="Image result for st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5" y="2564863"/>
            <a:ext cx="4395550" cy="322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9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Stress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6301914" cy="3416300"/>
          </a:xfrm>
        </p:spPr>
        <p:txBody>
          <a:bodyPr/>
          <a:lstStyle/>
          <a:p>
            <a:r>
              <a:rPr lang="en-US" sz="2800" b="1" dirty="0" smtClean="0"/>
              <a:t>Reframing</a:t>
            </a:r>
          </a:p>
          <a:p>
            <a:pPr lvl="1"/>
            <a:r>
              <a:rPr lang="en-US" sz="2400" i="1" dirty="0" smtClean="0"/>
              <a:t>Changing the way you think about a stressor, and changing your emotional response to the stressor </a:t>
            </a:r>
          </a:p>
          <a:p>
            <a:r>
              <a:rPr lang="en-US" sz="2800" dirty="0" smtClean="0"/>
              <a:t>Asserting Yourself </a:t>
            </a:r>
          </a:p>
          <a:p>
            <a:r>
              <a:rPr lang="en-US" sz="2800" dirty="0" smtClean="0"/>
              <a:t>Planning Ahead </a:t>
            </a:r>
          </a:p>
          <a:p>
            <a:r>
              <a:rPr lang="en-US" sz="2800" dirty="0" smtClean="0"/>
              <a:t>Laughing </a:t>
            </a:r>
          </a:p>
          <a:p>
            <a:endParaRPr lang="en-US" dirty="0"/>
          </a:p>
        </p:txBody>
      </p:sp>
      <p:pic>
        <p:nvPicPr>
          <p:cNvPr id="12290" name="Picture 2" descr="Image result for refra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203" y="2923170"/>
            <a:ext cx="3906159" cy="330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92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Ways to Reduce Stress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30" y="2215167"/>
            <a:ext cx="11204619" cy="4288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600" b="1" dirty="0" smtClean="0"/>
              <a:t>S.T.R.E.S.S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35619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Emotions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7991" y="2463922"/>
            <a:ext cx="4215536" cy="34163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Emotions </a:t>
            </a:r>
          </a:p>
          <a:p>
            <a:pPr lvl="1"/>
            <a:r>
              <a:rPr lang="en-US" sz="2000" i="1" dirty="0" smtClean="0"/>
              <a:t>Feelings produced as you respond to something in your life</a:t>
            </a:r>
          </a:p>
          <a:p>
            <a:r>
              <a:rPr lang="en-US" sz="2400" dirty="0" smtClean="0"/>
              <a:t>Sharing emotions </a:t>
            </a:r>
          </a:p>
          <a:p>
            <a:r>
              <a:rPr lang="en-US" sz="2400" dirty="0" smtClean="0"/>
              <a:t>Ways to express emotions? </a:t>
            </a:r>
          </a:p>
          <a:p>
            <a:pPr lvl="1"/>
            <a:r>
              <a:rPr lang="en-US" sz="2000" dirty="0" smtClean="0"/>
              <a:t>Examples? </a:t>
            </a:r>
            <a:endParaRPr lang="en-US" sz="2000" dirty="0"/>
          </a:p>
        </p:txBody>
      </p:sp>
      <p:pic>
        <p:nvPicPr>
          <p:cNvPr id="14338" name="Picture 2" descr="Image result for emo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52" y="3026535"/>
            <a:ext cx="5841865" cy="255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3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Time for Yourself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3855433"/>
            <a:ext cx="5812516" cy="91243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30 minutes </a:t>
            </a:r>
          </a:p>
          <a:p>
            <a:r>
              <a:rPr lang="en-US" sz="2400" dirty="0" smtClean="0"/>
              <a:t>Relax </a:t>
            </a:r>
          </a:p>
        </p:txBody>
      </p:sp>
      <p:sp>
        <p:nvSpPr>
          <p:cNvPr id="4" name="AutoShape 2" descr="Image result for time for yoursel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6" name="Picture 6" descr="Image result for time for yourse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4" y="2930011"/>
            <a:ext cx="4261879" cy="276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3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Meditation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Variation on traditional meditation that requires you not only to employ your visual sense, but also your sense of touch, taste, smell, and hearing. </a:t>
            </a:r>
            <a:endParaRPr lang="en-US" sz="2400" dirty="0"/>
          </a:p>
        </p:txBody>
      </p:sp>
      <p:pic>
        <p:nvPicPr>
          <p:cNvPr id="1026" name="Picture 2" descr="Image result for visualization medi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733" y="3969039"/>
            <a:ext cx="5331854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22152"/>
            <a:ext cx="8761413" cy="706964"/>
          </a:xfrm>
        </p:spPr>
        <p:txBody>
          <a:bodyPr/>
          <a:lstStyle/>
          <a:p>
            <a:r>
              <a:rPr lang="en-US" dirty="0" smtClean="0"/>
              <a:t>Calming Color Relaxation Visualization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8078" y="2588653"/>
            <a:ext cx="4649273" cy="2936383"/>
          </a:xfrm>
        </p:spPr>
        <p:txBody>
          <a:bodyPr>
            <a:normAutofit/>
          </a:bodyPr>
          <a:lstStyle/>
          <a:p>
            <a:endParaRPr lang="en-US" sz="2400" dirty="0" smtClean="0">
              <a:hlinkClick r:id="rId2"/>
            </a:endParaRPr>
          </a:p>
          <a:p>
            <a:endParaRPr lang="en-US" sz="5400" dirty="0">
              <a:hlinkClick r:id="rId2"/>
            </a:endParaRPr>
          </a:p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www.youtube.com/watch?v=DJUIgV7t8C0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488" name="Picture 8" descr="Image result for medi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5" y="2340522"/>
            <a:ext cx="6414342" cy="412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Stretching 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18434" name="Picture 2" descr="Image result for stretchi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38" y="2294407"/>
            <a:ext cx="3169366" cy="423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Image result for stretching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98" y="2713718"/>
            <a:ext cx="4218517" cy="364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6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Stressors for Teens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Arguing with brother or sister </a:t>
            </a:r>
          </a:p>
          <a:p>
            <a:r>
              <a:rPr lang="en-US" dirty="0" smtClean="0"/>
              <a:t>Moving to a new home/ school </a:t>
            </a:r>
          </a:p>
          <a:p>
            <a:r>
              <a:rPr lang="en-US" dirty="0" smtClean="0"/>
              <a:t>Getting glasses or braces </a:t>
            </a:r>
          </a:p>
          <a:p>
            <a:r>
              <a:rPr lang="en-US" dirty="0" smtClean="0"/>
              <a:t>Arguing with a parent </a:t>
            </a:r>
          </a:p>
          <a:p>
            <a:r>
              <a:rPr lang="en-US" dirty="0" smtClean="0"/>
              <a:t>Worrying about height, weight, or appearance </a:t>
            </a:r>
          </a:p>
          <a:p>
            <a:r>
              <a:rPr lang="en-US" dirty="0" smtClean="0"/>
              <a:t>Picked as the lead role in the school play </a:t>
            </a:r>
          </a:p>
          <a:p>
            <a:r>
              <a:rPr lang="en-US" dirty="0" smtClean="0"/>
              <a:t>Seriously injured or sick </a:t>
            </a:r>
          </a:p>
          <a:p>
            <a:r>
              <a:rPr lang="en-US" dirty="0" smtClean="0"/>
              <a:t>Worrying about a family member who is seriously ill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Trying out for a sports team </a:t>
            </a:r>
          </a:p>
          <a:p>
            <a:r>
              <a:rPr lang="en-US" dirty="0" smtClean="0"/>
              <a:t>Death of a family member or pet </a:t>
            </a:r>
          </a:p>
          <a:p>
            <a:r>
              <a:rPr lang="en-US" dirty="0" smtClean="0"/>
              <a:t>Newborn brother or sister</a:t>
            </a:r>
          </a:p>
          <a:p>
            <a:r>
              <a:rPr lang="en-US" dirty="0" smtClean="0"/>
              <a:t>Suspended </a:t>
            </a:r>
          </a:p>
          <a:p>
            <a:r>
              <a:rPr lang="en-US" dirty="0" smtClean="0"/>
              <a:t>Using alcohol, drugs, or tobacco </a:t>
            </a:r>
          </a:p>
          <a:p>
            <a:r>
              <a:rPr lang="en-US" dirty="0" smtClean="0"/>
              <a:t>Getting arrested </a:t>
            </a:r>
          </a:p>
          <a:p>
            <a:r>
              <a:rPr lang="en-US" dirty="0" smtClean="0"/>
              <a:t>Separation or divorce of a parent </a:t>
            </a:r>
          </a:p>
          <a:p>
            <a:r>
              <a:rPr lang="en-US" dirty="0" smtClean="0"/>
              <a:t>Failing classes in school </a:t>
            </a:r>
          </a:p>
          <a:p>
            <a:r>
              <a:rPr lang="en-US" dirty="0" smtClean="0"/>
              <a:t>Starting to date </a:t>
            </a:r>
          </a:p>
        </p:txBody>
      </p:sp>
    </p:spTree>
    <p:extLst>
      <p:ext uri="{BB962C8B-B14F-4D97-AF65-F5344CB8AC3E}">
        <p14:creationId xmlns:p14="http://schemas.microsoft.com/office/powerpoint/2010/main" val="198749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Create a day schedule for yourselves. Include things such as school, homework, sleep, and activities. Make sure to say how much time you spend in each area above.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distress before it starts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706531"/>
            <a:ext cx="10590578" cy="177531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Make a </a:t>
            </a:r>
            <a:r>
              <a:rPr lang="en-US" sz="2800" b="1" dirty="0" smtClean="0"/>
              <a:t>“plan” </a:t>
            </a:r>
          </a:p>
          <a:p>
            <a:pPr lvl="1"/>
            <a:r>
              <a:rPr lang="en-US" sz="2400" dirty="0" smtClean="0"/>
              <a:t>Any detailed program, created ahead of time, for doing something </a:t>
            </a:r>
          </a:p>
          <a:p>
            <a:r>
              <a:rPr lang="en-US" sz="2800" dirty="0" smtClean="0"/>
              <a:t>Plan Ahead </a:t>
            </a:r>
          </a:p>
          <a:p>
            <a:endParaRPr lang="en-US" dirty="0"/>
          </a:p>
        </p:txBody>
      </p:sp>
      <p:pic>
        <p:nvPicPr>
          <p:cNvPr id="16386" name="Picture 2" descr="Image result for 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39" y="4819650"/>
            <a:ext cx="5537916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1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preventing stress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Sleep ( 8 hours) </a:t>
            </a:r>
          </a:p>
          <a:p>
            <a:r>
              <a:rPr lang="en-US" sz="2400" dirty="0" smtClean="0"/>
              <a:t>Eating fresh fruits and vegetables </a:t>
            </a:r>
          </a:p>
          <a:p>
            <a:r>
              <a:rPr lang="en-US" sz="2400" dirty="0" smtClean="0"/>
              <a:t>Setting realistic long term and short term goals </a:t>
            </a:r>
          </a:p>
          <a:p>
            <a:r>
              <a:rPr lang="en-US" sz="2400" dirty="0" smtClean="0"/>
              <a:t>Have fun </a:t>
            </a:r>
          </a:p>
          <a:p>
            <a:r>
              <a:rPr lang="en-US" sz="2400" dirty="0" smtClean="0"/>
              <a:t>Believe that every problem has a solution </a:t>
            </a:r>
          </a:p>
          <a:p>
            <a:r>
              <a:rPr lang="en-US" sz="2400" dirty="0" smtClean="0"/>
              <a:t>Laugh </a:t>
            </a:r>
          </a:p>
          <a:p>
            <a:r>
              <a:rPr lang="en-US" sz="2400" dirty="0" smtClean="0"/>
              <a:t>Treating other people with respect ( the way you want to be treated)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4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School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5168573" cy="3416300"/>
          </a:xfrm>
        </p:spPr>
        <p:txBody>
          <a:bodyPr/>
          <a:lstStyle/>
          <a:p>
            <a:r>
              <a:rPr lang="en-US" sz="2400" b="1" dirty="0" smtClean="0"/>
              <a:t>Time Management </a:t>
            </a:r>
          </a:p>
          <a:p>
            <a:pPr lvl="1"/>
            <a:r>
              <a:rPr lang="en-US" sz="2000" i="1" dirty="0" smtClean="0"/>
              <a:t>Making appropriate choices about how to use your time </a:t>
            </a:r>
          </a:p>
          <a:p>
            <a:r>
              <a:rPr lang="en-US" sz="2400" dirty="0" smtClean="0"/>
              <a:t>Calendars; planners; notebook; schedule  </a:t>
            </a:r>
          </a:p>
          <a:p>
            <a:r>
              <a:rPr lang="en-US" sz="2400" b="1" dirty="0" smtClean="0"/>
              <a:t>Prioritize</a:t>
            </a:r>
          </a:p>
          <a:p>
            <a:pPr lvl="1"/>
            <a:r>
              <a:rPr lang="en-US" sz="2000" i="1" dirty="0" smtClean="0"/>
              <a:t>To arrange items in the order of their importance </a:t>
            </a:r>
          </a:p>
          <a:p>
            <a:endParaRPr lang="en-US" dirty="0"/>
          </a:p>
        </p:txBody>
      </p:sp>
      <p:pic>
        <p:nvPicPr>
          <p:cNvPr id="17410" name="Picture 2" descr="Image result for calend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40" y="2603500"/>
            <a:ext cx="3714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9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Types of Stressors Activity 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3167869"/>
              </p:ext>
            </p:extLst>
          </p:nvPr>
        </p:nvGraphicFramePr>
        <p:xfrm>
          <a:off x="605308" y="2603500"/>
          <a:ext cx="5374980" cy="3580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3745"/>
                <a:gridCol w="1343745"/>
                <a:gridCol w="1343745"/>
                <a:gridCol w="1343745"/>
              </a:tblGrid>
              <a:tr h="447541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55789" marR="5578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Mental </a:t>
                      </a:r>
                      <a:endParaRPr lang="en-US" dirty="0"/>
                    </a:p>
                  </a:txBody>
                  <a:tcPr marL="55789" marR="5578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Social </a:t>
                      </a:r>
                      <a:endParaRPr lang="en-US" dirty="0"/>
                    </a:p>
                  </a:txBody>
                  <a:tcPr marL="55789" marR="5578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Emotional </a:t>
                      </a:r>
                      <a:endParaRPr lang="en-US" dirty="0"/>
                    </a:p>
                  </a:txBody>
                  <a:tcPr marL="55789" marR="55789"/>
                </a:tc>
              </a:tr>
              <a:tr h="4475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5789" marR="55789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5789" marR="55789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5789" marR="55789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5789" marR="55789"/>
                </a:tc>
              </a:tr>
              <a:tr h="4475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5789" marR="55789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5789" marR="55789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5789" marR="55789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5789" marR="55789"/>
                </a:tc>
              </a:tr>
              <a:tr h="4475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5789" marR="55789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5789" marR="55789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5789" marR="55789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5789" marR="55789"/>
                </a:tc>
              </a:tr>
              <a:tr h="4475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5789" marR="55789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5789" marR="55789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5789" marR="55789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5789" marR="55789"/>
                </a:tc>
              </a:tr>
              <a:tr h="4475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5789" marR="55789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5789" marR="55789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5789" marR="55789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5789" marR="55789"/>
                </a:tc>
              </a:tr>
              <a:tr h="4475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5789" marR="55789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5789" marR="55789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5789" marR="55789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5789" marR="55789"/>
                </a:tc>
              </a:tr>
              <a:tr h="4475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5789" marR="55789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5789" marR="55789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5789" marR="55789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5789" marR="55789"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5833034" cy="360411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Label 4 columns emotional, mental, physical, and social </a:t>
            </a:r>
          </a:p>
          <a:p>
            <a:r>
              <a:rPr lang="en-US" sz="2400" dirty="0" smtClean="0"/>
              <a:t>Fill in the charts by listing stressors from your bell ringer in the appropriate column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28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Stress vs. Good Stress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Distress ( Negative Stress) </a:t>
            </a:r>
            <a:endParaRPr lang="en-US" sz="2800" b="1" dirty="0"/>
          </a:p>
          <a:p>
            <a:pPr lvl="1"/>
            <a:r>
              <a:rPr lang="en-US" sz="2400" i="1" dirty="0" smtClean="0"/>
              <a:t>Negative physical, mental or emotional strain in response to a stressor </a:t>
            </a:r>
          </a:p>
          <a:p>
            <a:pPr lvl="1"/>
            <a:r>
              <a:rPr lang="en-US" sz="2400" i="1" dirty="0" smtClean="0"/>
              <a:t>Sick; interfere with your life </a:t>
            </a:r>
          </a:p>
          <a:p>
            <a:pPr lvl="1"/>
            <a:r>
              <a:rPr lang="en-US" sz="2400" i="1" dirty="0" smtClean="0"/>
              <a:t>Examples? </a:t>
            </a:r>
            <a:endParaRPr lang="en-US" sz="24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Eustress ( Positive Stress)</a:t>
            </a:r>
          </a:p>
          <a:p>
            <a:pPr lvl="1"/>
            <a:r>
              <a:rPr lang="en-US" sz="2400" dirty="0" smtClean="0"/>
              <a:t>Stress response that happens when winning, succeeding, and achieving </a:t>
            </a:r>
          </a:p>
          <a:p>
            <a:pPr lvl="1"/>
            <a:r>
              <a:rPr lang="en-US" sz="2400" dirty="0" smtClean="0"/>
              <a:t>Motivates, energizes, and excites you </a:t>
            </a:r>
          </a:p>
          <a:p>
            <a:pPr lvl="1"/>
            <a:r>
              <a:rPr lang="en-US" sz="2400" dirty="0" smtClean="0"/>
              <a:t>Examples 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9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in distress &amp; eustress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8" name="Picture 6" descr="Image result for good stress exa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653" y="2450206"/>
            <a:ext cx="9264054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2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Stressors in your Life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Arguing with a brother / sister </a:t>
            </a:r>
          </a:p>
          <a:p>
            <a:r>
              <a:rPr lang="en-US" sz="2400" dirty="0" smtClean="0"/>
              <a:t>Getting glasses or braces </a:t>
            </a:r>
          </a:p>
          <a:p>
            <a:r>
              <a:rPr lang="en-US" sz="2400" dirty="0" smtClean="0"/>
              <a:t>Moving to a new home </a:t>
            </a:r>
          </a:p>
          <a:p>
            <a:r>
              <a:rPr lang="en-US" sz="2400" dirty="0" smtClean="0"/>
              <a:t>Getting in trouble with the teacher </a:t>
            </a:r>
          </a:p>
          <a:p>
            <a:r>
              <a:rPr lang="en-US" sz="2400" dirty="0" smtClean="0"/>
              <a:t>Making a speech in front of the class </a:t>
            </a:r>
          </a:p>
        </p:txBody>
      </p:sp>
      <p:pic>
        <p:nvPicPr>
          <p:cNvPr id="4098" name="Picture 2" descr="Image result for stressors in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353" y="2506662"/>
            <a:ext cx="38100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2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Stressor never come one at a time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Major life events </a:t>
            </a:r>
          </a:p>
          <a:p>
            <a:pPr lvl="1"/>
            <a:r>
              <a:rPr lang="en-US" sz="2400" dirty="0" smtClean="0"/>
              <a:t>Being pregnant / unmarried </a:t>
            </a:r>
          </a:p>
          <a:p>
            <a:pPr lvl="1"/>
            <a:r>
              <a:rPr lang="en-US" sz="2400" dirty="0" smtClean="0"/>
              <a:t>Death of a parent; brother or sister; friend  </a:t>
            </a:r>
          </a:p>
          <a:p>
            <a:pPr lvl="1"/>
            <a:r>
              <a:rPr lang="en-US" sz="2400" dirty="0" smtClean="0"/>
              <a:t>Parents divorce </a:t>
            </a:r>
          </a:p>
          <a:p>
            <a:pPr lvl="1"/>
            <a:r>
              <a:rPr lang="en-US" sz="2400" dirty="0" smtClean="0"/>
              <a:t>Involved with drugs &amp; alcohol </a:t>
            </a:r>
          </a:p>
          <a:p>
            <a:pPr lvl="1"/>
            <a:r>
              <a:rPr lang="en-US" sz="2400" dirty="0" smtClean="0"/>
              <a:t>Experiencing a change in your acceptance by your peers 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869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1106</TotalTime>
  <Words>1173</Words>
  <Application>Microsoft Office PowerPoint</Application>
  <PresentationFormat>Widescreen</PresentationFormat>
  <Paragraphs>212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Century Gothic</vt:lpstr>
      <vt:lpstr>Wingdings 3</vt:lpstr>
      <vt:lpstr>Ion Boardroom</vt:lpstr>
      <vt:lpstr>Stress Management  </vt:lpstr>
      <vt:lpstr>Bell Ringer </vt:lpstr>
      <vt:lpstr>What is Stress? </vt:lpstr>
      <vt:lpstr>Common Stressors for Teens </vt:lpstr>
      <vt:lpstr>4 Types of Stressors Activity  </vt:lpstr>
      <vt:lpstr>Bad Stress vs. Good Stress </vt:lpstr>
      <vt:lpstr>Differences in distress &amp; eustress</vt:lpstr>
      <vt:lpstr>Stressors in your Life </vt:lpstr>
      <vt:lpstr>Stressor never come one at a time </vt:lpstr>
      <vt:lpstr>PowerPoint Presentation</vt:lpstr>
      <vt:lpstr>Responding to Stressors </vt:lpstr>
      <vt:lpstr>Epinephrine </vt:lpstr>
      <vt:lpstr>Short -Term Responses </vt:lpstr>
      <vt:lpstr>Lasting Effects </vt:lpstr>
      <vt:lpstr>Long Term Effects </vt:lpstr>
      <vt:lpstr>Stress &amp; Relationships </vt:lpstr>
      <vt:lpstr>Bell Ringer </vt:lpstr>
      <vt:lpstr>Defense Mechanisms </vt:lpstr>
      <vt:lpstr>Defense Mechanisms </vt:lpstr>
      <vt:lpstr>5 Defense Mechanisms </vt:lpstr>
      <vt:lpstr>#1 </vt:lpstr>
      <vt:lpstr>#2 </vt:lpstr>
      <vt:lpstr>#3 </vt:lpstr>
      <vt:lpstr>#4</vt:lpstr>
      <vt:lpstr>#5 </vt:lpstr>
      <vt:lpstr>#6 </vt:lpstr>
      <vt:lpstr>#7</vt:lpstr>
      <vt:lpstr>#8</vt:lpstr>
      <vt:lpstr>#9</vt:lpstr>
      <vt:lpstr>#10</vt:lpstr>
      <vt:lpstr>Bell Ringer </vt:lpstr>
      <vt:lpstr>Recognizing Stress </vt:lpstr>
      <vt:lpstr>Handling Stress </vt:lpstr>
      <vt:lpstr>6 Ways to Reduce Stress </vt:lpstr>
      <vt:lpstr>Sharing Emotions </vt:lpstr>
      <vt:lpstr>Taking Time for Yourself </vt:lpstr>
      <vt:lpstr>Visualization Meditation</vt:lpstr>
      <vt:lpstr>Calming Color Relaxation Visualization </vt:lpstr>
      <vt:lpstr>Stretching Activity </vt:lpstr>
      <vt:lpstr>Bell Ringer </vt:lpstr>
      <vt:lpstr>Stopping distress before it starts </vt:lpstr>
      <vt:lpstr>Tips for preventing stress </vt:lpstr>
      <vt:lpstr>Planning for School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Management</dc:title>
  <dc:creator>Lynzee Rooney</dc:creator>
  <cp:lastModifiedBy>Lynzee Rooney</cp:lastModifiedBy>
  <cp:revision>46</cp:revision>
  <dcterms:created xsi:type="dcterms:W3CDTF">2016-10-03T14:04:29Z</dcterms:created>
  <dcterms:modified xsi:type="dcterms:W3CDTF">2016-10-17T11:44:57Z</dcterms:modified>
</cp:coreProperties>
</file>